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sldIdLst>
    <p:sldId id="256" r:id="rId2"/>
    <p:sldId id="258" r:id="rId3"/>
    <p:sldId id="271" r:id="rId4"/>
    <p:sldId id="312" r:id="rId5"/>
    <p:sldId id="259" r:id="rId6"/>
    <p:sldId id="328" r:id="rId7"/>
    <p:sldId id="329" r:id="rId8"/>
    <p:sldId id="260" r:id="rId9"/>
    <p:sldId id="331" r:id="rId10"/>
    <p:sldId id="342" r:id="rId11"/>
    <p:sldId id="330" r:id="rId12"/>
    <p:sldId id="262" r:id="rId13"/>
    <p:sldId id="313" r:id="rId14"/>
    <p:sldId id="318" r:id="rId15"/>
    <p:sldId id="281" r:id="rId16"/>
    <p:sldId id="317" r:id="rId17"/>
    <p:sldId id="316" r:id="rId18"/>
    <p:sldId id="315" r:id="rId19"/>
    <p:sldId id="276" r:id="rId20"/>
    <p:sldId id="324" r:id="rId21"/>
    <p:sldId id="320" r:id="rId22"/>
    <p:sldId id="322" r:id="rId23"/>
    <p:sldId id="321" r:id="rId24"/>
    <p:sldId id="314" r:id="rId25"/>
    <p:sldId id="325" r:id="rId26"/>
    <p:sldId id="327" r:id="rId27"/>
    <p:sldId id="326" r:id="rId28"/>
    <p:sldId id="319" r:id="rId29"/>
    <p:sldId id="333" r:id="rId30"/>
    <p:sldId id="332" r:id="rId31"/>
    <p:sldId id="334" r:id="rId32"/>
    <p:sldId id="335" r:id="rId33"/>
    <p:sldId id="336" r:id="rId34"/>
    <p:sldId id="338" r:id="rId35"/>
    <p:sldId id="337" r:id="rId36"/>
    <p:sldId id="340" r:id="rId37"/>
    <p:sldId id="341" r:id="rId38"/>
  </p:sldIdLst>
  <p:sldSz cx="9144000" cy="5143500" type="screen16x9"/>
  <p:notesSz cx="6858000" cy="9144000"/>
  <p:embeddedFontLst>
    <p:embeddedFont>
      <p:font typeface="Play" panose="020B0604020202020204" charset="0"/>
      <p:regular r:id="rId40"/>
      <p:bold r:id="rId41"/>
    </p:embeddedFont>
    <p:embeddedFont>
      <p:font typeface="Source Sans Pr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73DCB9-361F-4FEA-83A5-B62AE42B6FC6}">
  <a:tblStyle styleId="{B073DCB9-361F-4FEA-83A5-B62AE42B6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62" y="90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0b651380e3_0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10b651380e3_0_2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2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6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645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643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963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720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3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576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693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96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48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9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619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67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527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253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4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10a9ee379fb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10a9ee379fb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52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690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10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20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171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510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30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2682300" y="624611"/>
            <a:ext cx="3769563" cy="11358057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8129425" y="-110899"/>
            <a:ext cx="4222888" cy="4088811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2635762" y="-5215852"/>
            <a:ext cx="3769563" cy="11358057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/>
        </p:nvSpPr>
        <p:spPr>
          <a:xfrm>
            <a:off x="0" y="0"/>
            <a:ext cx="6742200" cy="5143500"/>
          </a:xfrm>
          <a:prstGeom prst="rect">
            <a:avLst/>
          </a:prstGeom>
          <a:gradFill>
            <a:gsLst>
              <a:gs pos="0">
                <a:srgbClr val="000000">
                  <a:alpha val="45490"/>
                </a:srgbClr>
              </a:gs>
              <a:gs pos="100000">
                <a:srgbClr val="3D3E4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10"/>
          <p:cNvGrpSpPr/>
          <p:nvPr/>
        </p:nvGrpSpPr>
        <p:grpSpPr>
          <a:xfrm rot="5400000" flipH="1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598" name="Google Shape;598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10"/>
          <p:cNvGrpSpPr/>
          <p:nvPr/>
        </p:nvGrpSpPr>
        <p:grpSpPr>
          <a:xfrm>
            <a:off x="5933938" y="3940986"/>
            <a:ext cx="3769563" cy="11358057"/>
            <a:chOff x="-2722250" y="-1079764"/>
            <a:chExt cx="3769563" cy="11358057"/>
          </a:xfrm>
        </p:grpSpPr>
        <p:sp>
          <p:nvSpPr>
            <p:cNvPr id="607" name="Google Shape;607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0"/>
          <p:cNvSpPr txBox="1">
            <a:spLocks noGrp="1"/>
          </p:cNvSpPr>
          <p:nvPr>
            <p:ph type="title"/>
          </p:nvPr>
        </p:nvSpPr>
        <p:spPr>
          <a:xfrm>
            <a:off x="713225" y="2297675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6234179" y="-11612"/>
            <a:ext cx="5178842" cy="5178453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3056350" y="-7040964"/>
            <a:ext cx="3769563" cy="11358057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3612573" y="2185426"/>
            <a:ext cx="4088811" cy="4088811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1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74" name="Google Shape;1274;p20"/>
          <p:cNvGrpSpPr/>
          <p:nvPr/>
        </p:nvGrpSpPr>
        <p:grpSpPr>
          <a:xfrm>
            <a:off x="-964670" y="-1181613"/>
            <a:ext cx="3021722" cy="3146276"/>
            <a:chOff x="-1081045" y="-1072813"/>
            <a:chExt cx="3021722" cy="3146276"/>
          </a:xfrm>
        </p:grpSpPr>
        <p:sp>
          <p:nvSpPr>
            <p:cNvPr id="1275" name="Google Shape;1275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20"/>
          <p:cNvGrpSpPr/>
          <p:nvPr/>
        </p:nvGrpSpPr>
        <p:grpSpPr>
          <a:xfrm>
            <a:off x="-2725261" y="4583977"/>
            <a:ext cx="6876983" cy="303598"/>
            <a:chOff x="-2725261" y="4583977"/>
            <a:chExt cx="6876983" cy="303598"/>
          </a:xfrm>
        </p:grpSpPr>
        <p:sp>
          <p:nvSpPr>
            <p:cNvPr id="1284" name="Google Shape;1284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20"/>
          <p:cNvSpPr txBox="1">
            <a:spLocks noGrp="1"/>
          </p:cNvSpPr>
          <p:nvPr>
            <p:ph type="subTitle" idx="1"/>
          </p:nvPr>
        </p:nvSpPr>
        <p:spPr>
          <a:xfrm>
            <a:off x="865625" y="3102250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4" r:id="rId7"/>
    <p:sldLayoutId id="2147483665" r:id="rId8"/>
    <p:sldLayoutId id="2147483666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outube.com/watch?v=Cy6zA4NFGd4" TargetMode="External"/><Relationship Id="rId5" Type="http://schemas.openxmlformats.org/officeDocument/2006/relationships/hyperlink" Target="files:https://www.thingiverse.com/thing:1462917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B_u99Pt62qA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PVyAcgYkzDs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hyperlink" Target="bt%20drone%20code.text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800" dirty="0"/>
              <a:t>Weapon Detection using 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4400" dirty="0" smtClean="0"/>
              <a:t> </a:t>
            </a:r>
            <a:r>
              <a:rPr lang="en-IN" sz="3200" dirty="0">
                <a:solidFill>
                  <a:srgbClr val="FF3300"/>
                </a:solidFill>
              </a:rPr>
              <a:t>Artificial Intelligence and Deep Learning for Security Applications Levels</a:t>
            </a:r>
            <a:endParaRPr sz="3200" dirty="0">
              <a:solidFill>
                <a:srgbClr val="FF3300"/>
              </a:solidFill>
            </a:endParaRPr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439685" y="4599420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smtClean="0"/>
              <a:t>C</a:t>
            </a:r>
            <a:r>
              <a:rPr lang="en" sz="1600" dirty="0" smtClean="0"/>
              <a:t>BASIC DIAGRAM</a:t>
            </a:r>
            <a:endParaRPr sz="1600" dirty="0">
              <a:solidFill>
                <a:srgbClr val="FF0000"/>
              </a:solidFill>
            </a:endParaRPr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755607" y="4994531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620307" y="4926881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755607" y="4994531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2150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MODULES USED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8422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46"/>
          <p:cNvSpPr txBox="1">
            <a:spLocks noGrp="1"/>
          </p:cNvSpPr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MODULES </a:t>
            </a:r>
            <a:r>
              <a:rPr lang="en-US" dirty="0" smtClean="0">
                <a:solidFill>
                  <a:schemeClr val="bg1"/>
                </a:solidFill>
              </a:rPr>
              <a:t>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21" name="Google Shape;2721;p46"/>
          <p:cNvSpPr txBox="1">
            <a:spLocks noGrp="1"/>
          </p:cNvSpPr>
          <p:nvPr>
            <p:ph type="body" idx="1"/>
          </p:nvPr>
        </p:nvSpPr>
        <p:spPr>
          <a:xfrm>
            <a:off x="1923544" y="1029400"/>
            <a:ext cx="5530406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 smtClean="0"/>
              <a:t>,</a:t>
            </a:r>
            <a:endParaRPr sz="1200" dirty="0" smtClean="0"/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IN" sz="1200" dirty="0" smtClean="0">
                <a:solidFill>
                  <a:schemeClr val="bg1"/>
                </a:solidFill>
              </a:rPr>
              <a:t>Acrylic</a:t>
            </a:r>
            <a:r>
              <a:rPr lang="en-IN" sz="1200" dirty="0" smtClean="0">
                <a:solidFill>
                  <a:schemeClr val="tx2"/>
                </a:solidFill>
              </a:rPr>
              <a:t> Sheets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Nut and bolts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3d printed wheels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IN" sz="1200" dirty="0" smtClean="0"/>
              <a:t>Gearmotor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L298n motor driver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Aurdino board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Hc05 blue thooth module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Led lights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Wires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/>
              <a:t>Li ion battary with bms system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1" name="Google Shape;3201;p60"/>
          <p:cNvGrpSpPr/>
          <p:nvPr/>
        </p:nvGrpSpPr>
        <p:grpSpPr>
          <a:xfrm>
            <a:off x="2569571" y="2591352"/>
            <a:ext cx="954842" cy="61202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3202" name="Google Shape;3202;p60"/>
          <p:cNvCxnSpPr/>
          <p:nvPr/>
        </p:nvCxnSpPr>
        <p:spPr>
          <a:xfrm>
            <a:off x="2602178" y="2618686"/>
            <a:ext cx="92223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12" name="Google Shape;3201;p60"/>
          <p:cNvGrpSpPr/>
          <p:nvPr/>
        </p:nvGrpSpPr>
        <p:grpSpPr>
          <a:xfrm>
            <a:off x="2980265" y="3858812"/>
            <a:ext cx="830663" cy="67734"/>
            <a:chOff x="767063" y="4531770"/>
            <a:chExt cx="2432100" cy="135300"/>
          </a:xfrm>
        </p:grpSpPr>
        <p:sp>
          <p:nvSpPr>
            <p:cNvPr id="13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15" name="Google Shape;3202;p60"/>
          <p:cNvCxnSpPr/>
          <p:nvPr/>
        </p:nvCxnSpPr>
        <p:spPr>
          <a:xfrm>
            <a:off x="3012417" y="3881390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0" name="Google Shape;3201;p60"/>
          <p:cNvGrpSpPr/>
          <p:nvPr/>
        </p:nvGrpSpPr>
        <p:grpSpPr>
          <a:xfrm>
            <a:off x="1738908" y="3091169"/>
            <a:ext cx="830663" cy="67734"/>
            <a:chOff x="767063" y="4531770"/>
            <a:chExt cx="2432100" cy="135300"/>
          </a:xfrm>
        </p:grpSpPr>
        <p:sp>
          <p:nvSpPr>
            <p:cNvPr id="21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23" name="Google Shape;3202;p60"/>
          <p:cNvCxnSpPr/>
          <p:nvPr/>
        </p:nvCxnSpPr>
        <p:spPr>
          <a:xfrm>
            <a:off x="1771060" y="3113747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" name="Google Shape;3201;p60"/>
          <p:cNvGrpSpPr/>
          <p:nvPr/>
        </p:nvGrpSpPr>
        <p:grpSpPr>
          <a:xfrm>
            <a:off x="7069263" y="3324416"/>
            <a:ext cx="830663" cy="67734"/>
            <a:chOff x="767063" y="4531770"/>
            <a:chExt cx="2432100" cy="135300"/>
          </a:xfrm>
        </p:grpSpPr>
        <p:sp>
          <p:nvSpPr>
            <p:cNvPr id="25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27" name="Google Shape;3202;p60"/>
          <p:cNvCxnSpPr/>
          <p:nvPr/>
        </p:nvCxnSpPr>
        <p:spPr>
          <a:xfrm>
            <a:off x="7101415" y="3346994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8" name="Google Shape;3201;p60"/>
          <p:cNvGrpSpPr/>
          <p:nvPr/>
        </p:nvGrpSpPr>
        <p:grpSpPr>
          <a:xfrm>
            <a:off x="3192142" y="886019"/>
            <a:ext cx="830663" cy="67734"/>
            <a:chOff x="767063" y="4531770"/>
            <a:chExt cx="2432100" cy="135300"/>
          </a:xfrm>
        </p:grpSpPr>
        <p:sp>
          <p:nvSpPr>
            <p:cNvPr id="2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31" name="Google Shape;3202;p60"/>
          <p:cNvCxnSpPr/>
          <p:nvPr/>
        </p:nvCxnSpPr>
        <p:spPr>
          <a:xfrm>
            <a:off x="3224294" y="908597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" name="Google Shape;3201;p60"/>
          <p:cNvGrpSpPr/>
          <p:nvPr/>
        </p:nvGrpSpPr>
        <p:grpSpPr>
          <a:xfrm>
            <a:off x="5853288" y="2159835"/>
            <a:ext cx="830663" cy="67734"/>
            <a:chOff x="767063" y="4531770"/>
            <a:chExt cx="2432100" cy="135300"/>
          </a:xfrm>
        </p:grpSpPr>
        <p:sp>
          <p:nvSpPr>
            <p:cNvPr id="33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35" name="Google Shape;3202;p60"/>
          <p:cNvCxnSpPr/>
          <p:nvPr/>
        </p:nvCxnSpPr>
        <p:spPr>
          <a:xfrm>
            <a:off x="5885440" y="2182413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6" name="Google Shape;3201;p60"/>
          <p:cNvGrpSpPr/>
          <p:nvPr/>
        </p:nvGrpSpPr>
        <p:grpSpPr>
          <a:xfrm>
            <a:off x="6045198" y="4564367"/>
            <a:ext cx="830663" cy="67734"/>
            <a:chOff x="767063" y="4531770"/>
            <a:chExt cx="2432100" cy="135300"/>
          </a:xfrm>
        </p:grpSpPr>
        <p:sp>
          <p:nvSpPr>
            <p:cNvPr id="37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39" name="Google Shape;3202;p60"/>
          <p:cNvCxnSpPr/>
          <p:nvPr/>
        </p:nvCxnSpPr>
        <p:spPr>
          <a:xfrm>
            <a:off x="6077350" y="4586945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40" name="Google Shape;3201;p60"/>
          <p:cNvGrpSpPr/>
          <p:nvPr/>
        </p:nvGrpSpPr>
        <p:grpSpPr>
          <a:xfrm>
            <a:off x="1771060" y="1471212"/>
            <a:ext cx="830663" cy="67734"/>
            <a:chOff x="767063" y="4531770"/>
            <a:chExt cx="2432100" cy="135300"/>
          </a:xfrm>
        </p:grpSpPr>
        <p:sp>
          <p:nvSpPr>
            <p:cNvPr id="41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cxnSp>
        <p:nvCxnSpPr>
          <p:cNvPr id="43" name="Google Shape;3202;p60"/>
          <p:cNvCxnSpPr/>
          <p:nvPr/>
        </p:nvCxnSpPr>
        <p:spPr>
          <a:xfrm>
            <a:off x="1803212" y="1493790"/>
            <a:ext cx="7382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10" name="Rectangle 9"/>
          <p:cNvSpPr/>
          <p:nvPr/>
        </p:nvSpPr>
        <p:spPr>
          <a:xfrm>
            <a:off x="470725" y="1069731"/>
            <a:ext cx="1332487" cy="623604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000"/>
              </a:spcBef>
              <a:buClr>
                <a:schemeClr val="lt2"/>
              </a:buClr>
            </a:pPr>
            <a:r>
              <a:rPr lang="en-US" sz="1200" dirty="0" smtClean="0">
                <a:solidFill>
                  <a:schemeClr val="tx1"/>
                </a:solidFill>
              </a:rPr>
              <a:t>WIRES AND CONNECTORS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38572" y="2878508"/>
            <a:ext cx="1332487" cy="425321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STEPPER MOTORS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79930" y="3619758"/>
            <a:ext cx="1332487" cy="425321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000"/>
              </a:spcBef>
              <a:buClr>
                <a:schemeClr val="lt2"/>
              </a:buClr>
            </a:pPr>
            <a:r>
              <a:rPr lang="en-US" sz="1200">
                <a:solidFill>
                  <a:schemeClr val="tx1"/>
                </a:solidFill>
              </a:rPr>
              <a:t>3D PRINTED WHEELS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52358" y="4419440"/>
            <a:ext cx="1332487" cy="425321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000"/>
              </a:spcBef>
              <a:buClr>
                <a:schemeClr val="lt2"/>
              </a:buClr>
            </a:pPr>
            <a:r>
              <a:rPr lang="en-IN" sz="1200">
                <a:solidFill>
                  <a:schemeClr val="tx1"/>
                </a:solidFill>
              </a:rPr>
              <a:t>ACRYLIC SHEETS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623682" y="1840090"/>
            <a:ext cx="1332487" cy="532406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chemeClr val="tx1"/>
                </a:solidFill>
              </a:rPr>
              <a:t>AURDINO </a:t>
            </a:r>
            <a:r>
              <a:rPr lang="en-US" sz="1200" dirty="0" smtClean="0">
                <a:solidFill>
                  <a:schemeClr val="tx1"/>
                </a:solidFill>
              </a:rPr>
              <a:t>BORD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93261" y="644409"/>
            <a:ext cx="1332487" cy="425321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chemeClr val="tx1"/>
                </a:solidFill>
              </a:rPr>
              <a:t>L298N MOTOR DRIVER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871809" y="3091168"/>
            <a:ext cx="1188685" cy="425321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000"/>
              </a:spcBef>
              <a:buClr>
                <a:schemeClr val="lt2"/>
              </a:buClr>
            </a:pPr>
            <a:r>
              <a:rPr lang="en-US" sz="1200">
                <a:solidFill>
                  <a:schemeClr val="tx1"/>
                </a:solidFill>
              </a:rPr>
              <a:t>LED LIGHTS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41779" y="2227569"/>
            <a:ext cx="1380912" cy="541424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000"/>
              </a:spcBef>
              <a:buClr>
                <a:schemeClr val="lt2"/>
              </a:buClr>
            </a:pPr>
            <a:r>
              <a:rPr lang="en-US" sz="1200" dirty="0">
                <a:solidFill>
                  <a:schemeClr val="tx1"/>
                </a:solidFill>
              </a:rPr>
              <a:t>HC 5 </a:t>
            </a:r>
            <a:r>
              <a:rPr lang="en-US" sz="1200" dirty="0" smtClean="0">
                <a:solidFill>
                  <a:schemeClr val="tx1"/>
                </a:solidFill>
              </a:rPr>
              <a:t>BLUETHOOTH </a:t>
            </a:r>
            <a:r>
              <a:rPr lang="en-US" sz="1200" dirty="0">
                <a:solidFill>
                  <a:schemeClr val="tx1"/>
                </a:solidFill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5111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39" y="845500"/>
            <a:ext cx="3549349" cy="35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73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 smtClean="0">
                <a:solidFill>
                  <a:schemeClr val="bg1"/>
                </a:solidFill>
              </a:rPr>
              <a:t>Acrylic</a:t>
            </a:r>
            <a:r>
              <a:rPr lang="en-IN" sz="3600" dirty="0" smtClean="0">
                <a:solidFill>
                  <a:schemeClr val="tx2"/>
                </a:solidFill>
              </a:rPr>
              <a:t> Sheets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913434" y="1758872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IN" sz="1200" dirty="0"/>
              <a:t>Acrylic is a transparent plastic material with outstanding strength, stiffness, and optical </a:t>
            </a:r>
            <a:r>
              <a:rPr lang="en-IN" sz="1200" dirty="0" smtClean="0"/>
              <a:t>clarity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IN" sz="1200" dirty="0" smtClean="0"/>
              <a:t> </a:t>
            </a:r>
            <a:r>
              <a:rPr lang="en-IN" sz="1200" dirty="0"/>
              <a:t>Acrylic sheet is easy to fabricate, bonds well with adhesives and solvents, and is easy to thermoform. </a:t>
            </a:r>
            <a:endParaRPr lang="en-IN" sz="1200" dirty="0" smtClean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IN" sz="1200" dirty="0" smtClean="0"/>
              <a:t>It </a:t>
            </a:r>
            <a:r>
              <a:rPr lang="en-IN" sz="1200" dirty="0"/>
              <a:t>has superior weathering properties compared to many other transparent plastics.</a:t>
            </a:r>
            <a:endParaRPr sz="12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93019" y="1388700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76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48" y="694906"/>
            <a:ext cx="5903574" cy="375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3600" dirty="0"/>
              <a:t>3d printed </a:t>
            </a:r>
            <a:r>
              <a:rPr lang="en-US" sz="3600" dirty="0">
                <a:solidFill>
                  <a:schemeClr val="tx2"/>
                </a:solidFill>
              </a:rPr>
              <a:t>wheels</a:t>
            </a: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836792" y="2418127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/>
              <a:t>3D printing or additive manufacturing is the construction of a three-dimensional object from a CAD model or a digital 3D model</a:t>
            </a:r>
            <a:r>
              <a:rPr lang="en-IN" sz="120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 </a:t>
            </a:r>
            <a:r>
              <a:rPr lang="en-IN" sz="1200" dirty="0"/>
              <a:t>It can be done in a variety of processes in which material is deposited, joined or solidified under computer control, with material being added together, typically layer by layer</a:t>
            </a:r>
            <a:r>
              <a:rPr lang="en-IN" sz="1200" dirty="0" smtClean="0"/>
              <a:t>.</a:t>
            </a:r>
          </a:p>
          <a:p>
            <a:pPr marL="0" lvl="0" indent="0"/>
            <a:r>
              <a:rPr lang="en-IN" sz="1200" dirty="0"/>
              <a:t>For cad </a:t>
            </a:r>
            <a:r>
              <a:rPr lang="en-IN" sz="1200" dirty="0" smtClean="0">
                <a:hlinkClick r:id="rId5"/>
              </a:rPr>
              <a:t>www.thingivers</a:t>
            </a:r>
            <a:endParaRPr lang="en-IN" sz="1200" dirty="0" smtClean="0"/>
          </a:p>
          <a:p>
            <a:pPr marL="0" lvl="0" indent="0"/>
            <a:r>
              <a:rPr lang="en-IN" sz="1200" dirty="0" smtClean="0"/>
              <a:t>Video:</a:t>
            </a:r>
            <a:r>
              <a:rPr lang="en-IN" sz="1200" dirty="0" smtClean="0">
                <a:hlinkClick r:id="rId6"/>
              </a:rPr>
              <a:t>www.youtube.com</a:t>
            </a:r>
            <a:endParaRPr lang="en-IN" sz="1200" dirty="0" smtClean="0"/>
          </a:p>
          <a:p>
            <a:pPr marL="0" lvl="0" indent="0"/>
            <a:endParaRPr sz="12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865625" y="2123822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99" y="404893"/>
            <a:ext cx="4473276" cy="577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699723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IN" sz="3600" dirty="0" smtClean="0"/>
              <a:t>Gear </a:t>
            </a:r>
            <a:r>
              <a:rPr lang="en-IN" sz="3600" dirty="0" smtClean="0">
                <a:solidFill>
                  <a:schemeClr val="tx2"/>
                </a:solidFill>
              </a:rPr>
              <a:t>motor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753061" y="2013299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/>
              <a:t>A gearmotor</a:t>
            </a:r>
            <a:r>
              <a:rPr lang="en-IN" sz="1600" dirty="0" smtClean="0"/>
              <a:t>(or </a:t>
            </a:r>
            <a:r>
              <a:rPr lang="en-IN" sz="1600" dirty="0"/>
              <a:t>geared motor) is a small electric motor (AC induction, permanent magnet DC, or brushless DC) designed with an integral (non-separable) gear reducer (gearhead) </a:t>
            </a:r>
            <a:r>
              <a:rPr lang="en-IN" sz="1600" dirty="0" smtClean="0"/>
              <a:t>attached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Working of gear motor: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hlinkClick r:id="rId5"/>
              </a:rPr>
              <a:t>You tube</a:t>
            </a:r>
            <a:endParaRPr sz="16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865625" y="1693425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33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229" y="1072444"/>
            <a:ext cx="2821771" cy="294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3600" dirty="0"/>
              <a:t>L298n </a:t>
            </a:r>
            <a:r>
              <a:rPr lang="en-US" sz="3600" dirty="0">
                <a:solidFill>
                  <a:schemeClr val="tx2"/>
                </a:solidFill>
              </a:rPr>
              <a:t>motor driver</a:t>
            </a: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798101" y="2412482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The L298N is a dual H-Bridge motor driver which allows speed and direction control of two DC motors at the same time</a:t>
            </a:r>
            <a:r>
              <a:rPr lang="en-IN" sz="1400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 </a:t>
            </a:r>
            <a:r>
              <a:rPr lang="en-IN" sz="1400" dirty="0"/>
              <a:t>The module can drive DC motors that have voltages between 5 and 35V, with a peak current up to 2A</a:t>
            </a:r>
            <a:r>
              <a:rPr lang="en-IN" sz="1400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L298n motor </a:t>
            </a:r>
            <a:r>
              <a:rPr lang="en-IN" sz="1400" dirty="0"/>
              <a:t>driver </a:t>
            </a:r>
            <a:r>
              <a:rPr lang="en-IN" sz="1400" dirty="0" smtClean="0"/>
              <a:t>working:</a:t>
            </a:r>
            <a:r>
              <a:rPr lang="en-IN" sz="1400" dirty="0" smtClean="0">
                <a:hlinkClick r:id="rId5"/>
              </a:rPr>
              <a:t>You tube</a:t>
            </a:r>
            <a:endParaRPr sz="1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865625" y="2135111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740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30" y="867737"/>
            <a:ext cx="3767642" cy="3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3600" dirty="0"/>
              <a:t>Aurdino </a:t>
            </a:r>
            <a:r>
              <a:rPr lang="en-US" sz="3600" dirty="0" smtClean="0">
                <a:solidFill>
                  <a:schemeClr val="tx2"/>
                </a:solidFill>
              </a:rPr>
              <a:t>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836792" y="2013299"/>
            <a:ext cx="3956538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/>
              <a:t>Arduino is an open-source electronics platform based on easy-to-use hardware and software. </a:t>
            </a:r>
            <a:endParaRPr lang="en-IN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Arduino </a:t>
            </a:r>
            <a:r>
              <a:rPr lang="en-IN" sz="1600" dirty="0"/>
              <a:t>boards are able to read inputs - light on a sensor, a finger on a button, or a Twitter message - and turn it into an output - activating a motor, turning on an LED, publishing something online.</a:t>
            </a:r>
            <a:endParaRPr sz="16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47863" y="1693425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26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000" r="3000"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439685" y="4599420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smtClean="0"/>
              <a:t>C</a:t>
            </a:r>
            <a:r>
              <a:rPr lang="en" sz="1600" dirty="0" smtClean="0"/>
              <a:t>omponets in </a:t>
            </a:r>
            <a:r>
              <a:rPr lang="en" sz="1600" dirty="0" smtClean="0">
                <a:solidFill>
                  <a:srgbClr val="FF0000"/>
                </a:solidFill>
              </a:rPr>
              <a:t>aurdino board</a:t>
            </a:r>
            <a:endParaRPr sz="1600" dirty="0">
              <a:solidFill>
                <a:srgbClr val="FF0000"/>
              </a:solidFill>
            </a:endParaRPr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755607" y="4994531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620307" y="4926881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755607" y="4994531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1700616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1632966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201387" y="364846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A</a:t>
            </a:r>
            <a:r>
              <a:rPr lang="en" dirty="0" smtClean="0"/>
              <a:t>bout us</a:t>
            </a:r>
            <a:r>
              <a:rPr lang="en" dirty="0" smtClean="0">
                <a:solidFill>
                  <a:srgbClr val="FF0000"/>
                </a:solidFill>
              </a:rPr>
              <a:t>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144936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/>
            <a:r>
              <a:rPr lang="en-IN" sz="1200" dirty="0"/>
              <a:t>Group </a:t>
            </a:r>
            <a:r>
              <a:rPr lang="en-IN" sz="1200" dirty="0" smtClean="0"/>
              <a:t>Members name :</a:t>
            </a:r>
          </a:p>
          <a:p>
            <a:pPr marL="0" lvl="0" indent="0" algn="l"/>
            <a:r>
              <a:rPr lang="en-IN" sz="1200" dirty="0" smtClean="0"/>
              <a:t>Ajay </a:t>
            </a:r>
            <a:r>
              <a:rPr lang="en-IN" sz="1200" dirty="0"/>
              <a:t>Das K, Muhammed Safeer T, Najmudheen Kp,fathima </a:t>
            </a:r>
            <a:r>
              <a:rPr lang="en-IN" sz="1200" dirty="0" smtClean="0"/>
              <a:t>C</a:t>
            </a:r>
          </a:p>
          <a:p>
            <a:pPr marL="0" lvl="0" indent="0" algn="l"/>
            <a:r>
              <a:rPr lang="en-IN" sz="1200" dirty="0" smtClean="0"/>
              <a:t>Register </a:t>
            </a:r>
            <a:r>
              <a:rPr lang="en-IN" sz="1200" dirty="0"/>
              <a:t>Number</a:t>
            </a:r>
            <a:r>
              <a:rPr lang="en-IN" sz="1200" dirty="0" smtClean="0"/>
              <a:t>:</a:t>
            </a:r>
          </a:p>
          <a:p>
            <a:pPr marL="0" lvl="0" indent="0" algn="l"/>
            <a:r>
              <a:rPr lang="en-IN" sz="1200" dirty="0" smtClean="0"/>
              <a:t> </a:t>
            </a:r>
            <a:r>
              <a:rPr lang="en-IN" sz="1200" dirty="0"/>
              <a:t>CCV19CS002, CCV19CS016, CCV19CS018, CCV19CS006 </a:t>
            </a:r>
            <a:endParaRPr lang="en-IN" sz="1200" dirty="0" smtClean="0"/>
          </a:p>
          <a:p>
            <a:pPr marL="0" lvl="0" indent="0" algn="l"/>
            <a:r>
              <a:rPr lang="en-IN" sz="1200" dirty="0" smtClean="0"/>
              <a:t>Class :</a:t>
            </a:r>
          </a:p>
          <a:p>
            <a:pPr marL="0" lvl="0" indent="0" algn="l"/>
            <a:r>
              <a:rPr lang="en-IN" sz="1200" dirty="0" smtClean="0"/>
              <a:t> </a:t>
            </a:r>
            <a:r>
              <a:rPr lang="en-IN" sz="1200" dirty="0"/>
              <a:t>S6 CSE </a:t>
            </a:r>
            <a:endParaRPr lang="en-IN" sz="1200" dirty="0" smtClean="0"/>
          </a:p>
          <a:p>
            <a:pPr marL="0" lvl="0" indent="0" algn="l"/>
            <a:r>
              <a:rPr lang="en-IN" sz="1200" dirty="0" smtClean="0"/>
              <a:t>Area </a:t>
            </a:r>
            <a:r>
              <a:rPr lang="en-IN" sz="1200" dirty="0"/>
              <a:t>of seminar</a:t>
            </a:r>
            <a:r>
              <a:rPr lang="en-IN" sz="1200" dirty="0" smtClean="0"/>
              <a:t>:</a:t>
            </a:r>
          </a:p>
          <a:p>
            <a:pPr marL="0" lvl="0" indent="0" algn="l"/>
            <a:r>
              <a:rPr lang="en-IN" sz="1200" dirty="0" smtClean="0"/>
              <a:t>Ai </a:t>
            </a:r>
            <a:r>
              <a:rPr lang="en-IN" sz="1200" dirty="0"/>
              <a:t>Vision </a:t>
            </a:r>
            <a:endParaRPr lang="en-IN" sz="1200" dirty="0" smtClean="0"/>
          </a:p>
          <a:p>
            <a:pPr marL="0" lvl="0" indent="0" algn="l"/>
            <a:r>
              <a:rPr lang="en-IN" sz="1200" dirty="0" smtClean="0"/>
              <a:t>Guide </a:t>
            </a:r>
            <a:r>
              <a:rPr lang="en-IN" sz="1200" dirty="0"/>
              <a:t>name : </a:t>
            </a:r>
            <a:endParaRPr lang="en-IN" sz="1200" dirty="0" smtClean="0"/>
          </a:p>
          <a:p>
            <a:pPr marL="0" lvl="0" indent="0" algn="l"/>
            <a:r>
              <a:rPr lang="en-IN" sz="1200" dirty="0" smtClean="0"/>
              <a:t>Mrs</a:t>
            </a:r>
            <a:r>
              <a:rPr lang="en-IN" sz="1200" dirty="0"/>
              <a:t>. </a:t>
            </a:r>
            <a:r>
              <a:rPr lang="en-IN" sz="1200" smtClean="0"/>
              <a:t>Sruthy</a:t>
            </a:r>
          </a:p>
          <a:p>
            <a:pPr marL="0" lvl="0" indent="0" algn="l"/>
            <a:r>
              <a:rPr lang="en-IN" sz="1200" smtClean="0"/>
              <a:t> (Assistant </a:t>
            </a:r>
            <a:r>
              <a:rPr lang="en-IN" sz="1200" dirty="0"/>
              <a:t>Professor (CSE Dept) MGM College of </a:t>
            </a:r>
            <a:r>
              <a:rPr lang="en-IN" sz="1200"/>
              <a:t>Engineering </a:t>
            </a:r>
            <a:r>
              <a:rPr lang="en-IN" sz="1200" smtClean="0"/>
              <a:t>)</a:t>
            </a:r>
            <a:endParaRPr lang="en-IN" sz="1200" dirty="0" smtClean="0"/>
          </a:p>
          <a:p>
            <a:pPr marL="0" lvl="0" indent="0" algn="l"/>
            <a:r>
              <a:rPr lang="en-IN" sz="1200" dirty="0" smtClean="0"/>
              <a:t>Date </a:t>
            </a:r>
            <a:r>
              <a:rPr lang="en-IN" sz="1200" dirty="0"/>
              <a:t>Of Submission </a:t>
            </a:r>
            <a:r>
              <a:rPr lang="en-IN" sz="1200" dirty="0" smtClean="0"/>
              <a:t>:14/06/2022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439685" y="4599420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smtClean="0"/>
              <a:t>Pin diagram </a:t>
            </a:r>
            <a:r>
              <a:rPr lang="en" sz="1600" dirty="0" smtClean="0"/>
              <a:t>in </a:t>
            </a:r>
            <a:r>
              <a:rPr lang="en" sz="1600" dirty="0" smtClean="0">
                <a:solidFill>
                  <a:srgbClr val="FF0000"/>
                </a:solidFill>
              </a:rPr>
              <a:t>aurdino board</a:t>
            </a:r>
            <a:endParaRPr sz="1600" dirty="0">
              <a:solidFill>
                <a:srgbClr val="FF0000"/>
              </a:solidFill>
            </a:endParaRPr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755607" y="4994531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620307" y="4926881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755607" y="4994531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7432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38" y="867737"/>
            <a:ext cx="3408026" cy="3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-1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911998" y="355747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IN" sz="3600" dirty="0"/>
              <a:t>Arduino </a:t>
            </a:r>
            <a:r>
              <a:rPr lang="en-IN" sz="3600" dirty="0">
                <a:solidFill>
                  <a:schemeClr val="tx2"/>
                </a:solidFill>
              </a:rPr>
              <a:t>Software (IDE)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836792" y="2013299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The Arduino Integrated Development Environment - or Arduino Software (IDE) - contains a text editor for writing code, a message area, a text console, a toolbar with buttons for common functions and a series of menus</a:t>
            </a:r>
            <a:r>
              <a:rPr lang="en-IN" sz="1400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 </a:t>
            </a:r>
            <a:r>
              <a:rPr lang="en-IN" sz="1400" dirty="0"/>
              <a:t>It connects to the Arduino hardware to upload programs and communicate with them.</a:t>
            </a:r>
            <a:endParaRPr sz="1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47863" y="1693425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83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9" y="867736"/>
            <a:ext cx="3767642" cy="3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-2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911998" y="344458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3600" dirty="0"/>
              <a:t>Aurdino </a:t>
            </a:r>
            <a:r>
              <a:rPr lang="en-US" sz="3600" dirty="0" smtClean="0">
                <a:solidFill>
                  <a:schemeClr val="tx2"/>
                </a:solidFill>
              </a:rPr>
              <a:t>program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836792" y="2013299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Arduino code is written in C++ with an addition of special methods and functions, which we’ll mention later on. </a:t>
            </a:r>
            <a:endParaRPr lang="en-IN" sz="1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C</a:t>
            </a:r>
            <a:r>
              <a:rPr lang="en-IN" sz="1400" dirty="0"/>
              <a:t>++ is a human-readable programming language. When you create a ‘sketch’ (the name given to Arduino code files), it is processed and compiled to machine language</a:t>
            </a:r>
            <a:r>
              <a:rPr lang="en-IN" sz="1400" dirty="0" smtClean="0"/>
              <a:t>.</a:t>
            </a:r>
            <a:endParaRPr lang="en-I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The program code: </a:t>
            </a:r>
            <a:r>
              <a:rPr lang="en-IN" sz="1400" dirty="0" smtClean="0">
                <a:hlinkClick r:id="rId5" action="ppaction://hlinkfile"/>
              </a:rPr>
              <a:t> Drone code</a:t>
            </a:r>
            <a:endParaRPr sz="1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47863" y="1693425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49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38" y="867737"/>
            <a:ext cx="3408025" cy="3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18124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36792" y="619049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2800" dirty="0"/>
              <a:t>Hc05 blue thooth </a:t>
            </a:r>
            <a:r>
              <a:rPr lang="en-US" sz="2800" dirty="0">
                <a:solidFill>
                  <a:srgbClr val="FF0000"/>
                </a:solidFill>
              </a:rPr>
              <a:t>module</a:t>
            </a: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836792" y="2013299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HC-05 Bluetooth Module is an easy to use Bluetooth SPP (Serial Port Protocol) module, designed for transparent wireless serial connection setup</a:t>
            </a:r>
            <a:r>
              <a:rPr lang="en-IN" sz="1400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 </a:t>
            </a:r>
            <a:r>
              <a:rPr lang="en-IN" sz="1400" dirty="0"/>
              <a:t>Its communication is via serial communication which makes an easy way to interface with controller or PC</a:t>
            </a:r>
            <a:r>
              <a:rPr lang="en-IN" sz="1400" dirty="0" smtClean="0"/>
              <a:t>.</a:t>
            </a:r>
          </a:p>
          <a:p>
            <a:pPr marL="0" lvl="0" indent="0"/>
            <a:endParaRPr lang="en-IN" sz="1400" dirty="0"/>
          </a:p>
          <a:p>
            <a:pPr marL="0" lvl="0" indent="0"/>
            <a:endParaRPr sz="1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47863" y="1693425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74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26" y="784724"/>
            <a:ext cx="3579538" cy="349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690986" y="0"/>
            <a:ext cx="44258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  <a:buClr>
                <a:schemeClr val="lt2"/>
              </a:buClr>
            </a:pPr>
            <a:r>
              <a:rPr lang="en-US" sz="3600" dirty="0" smtClean="0">
                <a:solidFill>
                  <a:srgbClr val="FF0000"/>
                </a:solidFill>
              </a:rPr>
              <a:t>LED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 </a:t>
            </a:r>
            <a:r>
              <a:rPr lang="en-US" sz="3600" dirty="0"/>
              <a:t>lights</a:t>
            </a: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781986" y="2549051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The light-emitting diode (LED) is today's most energy-efficient and rapidly-developing lighting technology. </a:t>
            </a:r>
            <a:endParaRPr lang="en-IN" sz="1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Quality </a:t>
            </a:r>
            <a:r>
              <a:rPr lang="en-IN" sz="1400" dirty="0"/>
              <a:t>LED light bulbs last longer, are more durable, and offer comparable or better light quality than other types of lighting.</a:t>
            </a:r>
            <a:endParaRPr sz="1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710796" y="2157688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3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Google Shape;3287;p6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-21874"/>
          <a:stretch/>
        </p:blipFill>
        <p:spPr>
          <a:xfrm>
            <a:off x="4895915" y="794229"/>
            <a:ext cx="4673599" cy="362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65"/>
          <p:cNvPicPr preferRelativeResize="0"/>
          <p:nvPr/>
        </p:nvPicPr>
        <p:blipFill rotWithShape="1">
          <a:blip r:embed="rId4">
            <a:alphaModFix/>
          </a:blip>
          <a:srcRect l="51345"/>
          <a:stretch/>
        </p:blipFill>
        <p:spPr>
          <a:xfrm>
            <a:off x="4730044" y="35099"/>
            <a:ext cx="441395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Li Ion Battary </a:t>
            </a:r>
            <a:r>
              <a:rPr lang="en-IN" dirty="0" smtClean="0">
                <a:solidFill>
                  <a:schemeClr val="tx2"/>
                </a:solidFill>
              </a:rPr>
              <a:t>And Bms Circuit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316089" y="2068470"/>
            <a:ext cx="4413955" cy="305379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b="1" dirty="0" smtClean="0"/>
              <a:t>   A </a:t>
            </a:r>
            <a:r>
              <a:rPr lang="en-IN" sz="1400" b="1" dirty="0"/>
              <a:t>lithium-ion battery </a:t>
            </a:r>
            <a:endParaRPr lang="en-IN" sz="1400" b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Li-ion </a:t>
            </a:r>
            <a:r>
              <a:rPr lang="en-IN" sz="1400" dirty="0"/>
              <a:t>battery is a type of rechargeable battery composed of cells in which lithium ions move from the negative electrode through an electrolyte to the positive electrode during discharge and back when charging</a:t>
            </a:r>
            <a:r>
              <a:rPr lang="en-IN" sz="1400" dirty="0" smtClean="0"/>
              <a:t>.</a:t>
            </a:r>
            <a:endParaRPr lang="en-IN" sz="1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 smtClean="0"/>
              <a:t>Li-ion </a:t>
            </a:r>
            <a:r>
              <a:rPr lang="en-IN" sz="1400" b="1" dirty="0"/>
              <a:t>battery 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 BMS (Battery Management System) is essential in a Lithium-Ion battery system. This device manages a real-time control of each battery cell, communicates with external devices, manages SOC calculation, measures temperature and voltage, etc. </a:t>
            </a:r>
            <a:endParaRPr sz="1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865625" y="1886755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26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679358" y="4110433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800" dirty="0"/>
              <a:t>li ion battery bms 12v circuit</a:t>
            </a:r>
            <a:endParaRPr sz="1800" dirty="0"/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767063" y="4531770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80828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8" name="Google Shape;3288;p6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33" y="1715910"/>
            <a:ext cx="1448739" cy="19981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450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smtClean="0"/>
              <a:t>T</a:t>
            </a:r>
            <a:r>
              <a:rPr lang="en" sz="2400" dirty="0" smtClean="0"/>
              <a:t>he rover controlling app</a:t>
            </a:r>
            <a:br>
              <a:rPr lang="en" sz="2400" dirty="0" smtClean="0"/>
            </a:br>
            <a:r>
              <a:rPr lang="en" sz="2400" dirty="0" smtClean="0"/>
              <a:t>Project </a:t>
            </a:r>
            <a:r>
              <a:rPr lang="en" sz="2400" dirty="0" smtClean="0">
                <a:solidFill>
                  <a:schemeClr val="tx2"/>
                </a:solidFill>
              </a:rPr>
              <a:t>Rower Rc</a:t>
            </a:r>
            <a:endParaRPr sz="2400" dirty="0">
              <a:solidFill>
                <a:schemeClr val="tx2"/>
              </a:solidFill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836792" y="2255659"/>
            <a:ext cx="3487200" cy="222602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T</a:t>
            </a:r>
            <a:r>
              <a:rPr lang="en" dirty="0" smtClean="0"/>
              <a:t>he app is builted for communicating the rc rover and smart bphone through the blue thooth medium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B</a:t>
            </a:r>
            <a:r>
              <a:rPr lang="en" dirty="0" smtClean="0"/>
              <a:t>y the controller we can controll the rover speed ,movements and 4 additianal chanells used for distruction,lights,and signaling. </a:t>
            </a:r>
            <a:endParaRPr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06017" y="1941688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446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767063" y="4223323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THE DRONE SCHEMATIC DIAGRAM</a:t>
            </a:r>
            <a:endParaRPr sz="1600" dirty="0"/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767063" y="4531770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2163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 smtClean="0">
                <a:solidFill>
                  <a:schemeClr val="bg1"/>
                </a:solidFill>
              </a:rPr>
              <a:t>RESULT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6623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5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PRESENTATION</a:t>
            </a:r>
            <a:endParaRPr dirty="0"/>
          </a:p>
        </p:txBody>
      </p:sp>
      <p:sp>
        <p:nvSpPr>
          <p:cNvPr id="3094" name="Google Shape;3094;p55"/>
          <p:cNvSpPr txBox="1"/>
          <p:nvPr/>
        </p:nvSpPr>
        <p:spPr>
          <a:xfrm>
            <a:off x="937324" y="3422280"/>
            <a:ext cx="2370775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PART ONE(50%)</a:t>
            </a:r>
            <a:endParaRPr sz="1800" b="1" dirty="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95" name="Google Shape;3095;p55"/>
          <p:cNvSpPr txBox="1"/>
          <p:nvPr/>
        </p:nvSpPr>
        <p:spPr>
          <a:xfrm>
            <a:off x="937325" y="3803528"/>
            <a:ext cx="2085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ONE CONSIST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MOVING ROVER DRONE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6" name="Google Shape;3096;p55"/>
          <p:cNvSpPr txBox="1"/>
          <p:nvPr/>
        </p:nvSpPr>
        <p:spPr>
          <a:xfrm>
            <a:off x="6120725" y="3422285"/>
            <a:ext cx="2085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PART TWO(80%)</a:t>
            </a:r>
            <a:endParaRPr sz="1800" b="1" dirty="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97" name="Google Shape;3097;p55"/>
          <p:cNvSpPr txBox="1"/>
          <p:nvPr/>
        </p:nvSpPr>
        <p:spPr>
          <a:xfrm>
            <a:off x="6087815" y="3791412"/>
            <a:ext cx="2085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TWO CONSIST OF IMPLIMENTATION OF OBJECT DETECTION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8" name="Google Shape;3098;p55"/>
          <p:cNvSpPr txBox="1"/>
          <p:nvPr/>
        </p:nvSpPr>
        <p:spPr>
          <a:xfrm>
            <a:off x="6120725" y="1570725"/>
            <a:ext cx="2085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PART 3 (100%)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99" name="Google Shape;3099;p55"/>
          <p:cNvSpPr txBox="1"/>
          <p:nvPr/>
        </p:nvSpPr>
        <p:spPr>
          <a:xfrm>
            <a:off x="6120725" y="1951971"/>
            <a:ext cx="2085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WEAPON DETECTING DRONE WITH OBJECT DETECTION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0" name="Google Shape;3100;p55"/>
          <p:cNvSpPr/>
          <p:nvPr/>
        </p:nvSpPr>
        <p:spPr>
          <a:xfrm>
            <a:off x="1027875" y="1649275"/>
            <a:ext cx="1848000" cy="900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55"/>
          <p:cNvSpPr/>
          <p:nvPr/>
        </p:nvSpPr>
        <p:spPr>
          <a:xfrm>
            <a:off x="1032697" y="1649275"/>
            <a:ext cx="1848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050" dirty="0">
                <a:solidFill>
                  <a:schemeClr val="bg1"/>
                </a:solidFill>
              </a:rPr>
              <a:t>Weapon Detection using </a:t>
            </a:r>
            <a:br>
              <a:rPr lang="en-IN" sz="1050" dirty="0">
                <a:solidFill>
                  <a:schemeClr val="bg1"/>
                </a:solidFill>
              </a:rPr>
            </a:br>
            <a:r>
              <a:rPr lang="en-IN" sz="1100" dirty="0" smtClean="0">
                <a:solidFill>
                  <a:schemeClr val="bg1"/>
                </a:solidFill>
              </a:rPr>
              <a:t>Artificial </a:t>
            </a:r>
            <a:r>
              <a:rPr lang="en-IN" sz="1100" dirty="0">
                <a:solidFill>
                  <a:schemeClr val="bg1"/>
                </a:solidFill>
              </a:rPr>
              <a:t>Intelligence and Deep Learning for Security Applications Levels</a:t>
            </a:r>
            <a:endParaRPr sz="1100" dirty="0">
              <a:solidFill>
                <a:schemeClr val="bg1"/>
              </a:solidFill>
            </a:endParaRPr>
          </a:p>
        </p:txBody>
      </p:sp>
      <p:grpSp>
        <p:nvGrpSpPr>
          <p:cNvPr id="3102" name="Google Shape;3102;p55"/>
          <p:cNvGrpSpPr/>
          <p:nvPr/>
        </p:nvGrpSpPr>
        <p:grpSpPr>
          <a:xfrm>
            <a:off x="1927908" y="1649275"/>
            <a:ext cx="5255225" cy="2151550"/>
            <a:chOff x="1944300" y="1761375"/>
            <a:chExt cx="5255225" cy="2151550"/>
          </a:xfrm>
        </p:grpSpPr>
        <p:cxnSp>
          <p:nvCxnSpPr>
            <p:cNvPr id="3103" name="Google Shape;3103;p55"/>
            <p:cNvCxnSpPr/>
            <p:nvPr/>
          </p:nvCxnSpPr>
          <p:spPr>
            <a:xfrm>
              <a:off x="4195500" y="3024775"/>
              <a:ext cx="7530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4" name="Google Shape;3104;p55"/>
            <p:cNvCxnSpPr/>
            <p:nvPr/>
          </p:nvCxnSpPr>
          <p:spPr>
            <a:xfrm>
              <a:off x="4210350" y="2904240"/>
              <a:ext cx="7233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5" name="Google Shape;3105;p55"/>
            <p:cNvCxnSpPr/>
            <p:nvPr/>
          </p:nvCxnSpPr>
          <p:spPr>
            <a:xfrm>
              <a:off x="4428750" y="2422100"/>
              <a:ext cx="286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6" name="Google Shape;3106;p55"/>
            <p:cNvCxnSpPr/>
            <p:nvPr/>
          </p:nvCxnSpPr>
          <p:spPr>
            <a:xfrm>
              <a:off x="4336800" y="2542635"/>
              <a:ext cx="470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7" name="Google Shape;3107;p55"/>
            <p:cNvCxnSpPr/>
            <p:nvPr/>
          </p:nvCxnSpPr>
          <p:spPr>
            <a:xfrm>
              <a:off x="4275600" y="2663170"/>
              <a:ext cx="592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8" name="Google Shape;3108;p55"/>
            <p:cNvCxnSpPr/>
            <p:nvPr/>
          </p:nvCxnSpPr>
          <p:spPr>
            <a:xfrm>
              <a:off x="4236300" y="2783705"/>
              <a:ext cx="671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9" name="Google Shape;3109;p55"/>
            <p:cNvCxnSpPr/>
            <p:nvPr/>
          </p:nvCxnSpPr>
          <p:spPr>
            <a:xfrm>
              <a:off x="4336800" y="3506915"/>
              <a:ext cx="470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0" name="Google Shape;3110;p55"/>
            <p:cNvCxnSpPr/>
            <p:nvPr/>
          </p:nvCxnSpPr>
          <p:spPr>
            <a:xfrm>
              <a:off x="4210350" y="3145310"/>
              <a:ext cx="7233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1" name="Google Shape;3111;p55"/>
            <p:cNvCxnSpPr/>
            <p:nvPr/>
          </p:nvCxnSpPr>
          <p:spPr>
            <a:xfrm>
              <a:off x="4236300" y="3265845"/>
              <a:ext cx="671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2" name="Google Shape;3112;p55"/>
            <p:cNvCxnSpPr/>
            <p:nvPr/>
          </p:nvCxnSpPr>
          <p:spPr>
            <a:xfrm>
              <a:off x="4275600" y="3386380"/>
              <a:ext cx="592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3" name="Google Shape;3113;p55"/>
            <p:cNvCxnSpPr/>
            <p:nvPr/>
          </p:nvCxnSpPr>
          <p:spPr>
            <a:xfrm>
              <a:off x="4428750" y="3627450"/>
              <a:ext cx="286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sp>
          <p:nvSpPr>
            <p:cNvPr id="3114" name="Google Shape;3114;p55"/>
            <p:cNvSpPr/>
            <p:nvPr/>
          </p:nvSpPr>
          <p:spPr>
            <a:xfrm>
              <a:off x="31695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41982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31695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41982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18" name="Google Shape;3118;p55"/>
            <p:cNvCxnSpPr/>
            <p:nvPr/>
          </p:nvCxnSpPr>
          <p:spPr>
            <a:xfrm flipH="1">
              <a:off x="1944425" y="3024788"/>
              <a:ext cx="1225200" cy="321300"/>
            </a:xfrm>
            <a:prstGeom prst="bentConnector3">
              <a:avLst>
                <a:gd name="adj1" fmla="val 10001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119" name="Google Shape;3119;p55"/>
            <p:cNvCxnSpPr/>
            <p:nvPr/>
          </p:nvCxnSpPr>
          <p:spPr>
            <a:xfrm>
              <a:off x="5974625" y="3024788"/>
              <a:ext cx="1224900" cy="321300"/>
            </a:xfrm>
            <a:prstGeom prst="bentConnector3">
              <a:avLst>
                <a:gd name="adj1" fmla="val 999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2"/>
              </a:outerShdw>
            </a:effectLst>
          </p:spPr>
        </p:cxnSp>
        <p:cxnSp>
          <p:nvCxnSpPr>
            <p:cNvPr id="3120" name="Google Shape;3120;p55"/>
            <p:cNvCxnSpPr>
              <a:stCxn id="3098" idx="1"/>
            </p:cNvCxnSpPr>
            <p:nvPr/>
          </p:nvCxnSpPr>
          <p:spPr>
            <a:xfrm flipH="1">
              <a:off x="4577825" y="1761375"/>
              <a:ext cx="1542900" cy="542700"/>
            </a:xfrm>
            <a:prstGeom prst="bentConnector3">
              <a:avLst>
                <a:gd name="adj1" fmla="val 10006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1"/>
              </a:outerShdw>
            </a:effectLst>
          </p:spPr>
        </p:cxnSp>
        <p:cxnSp>
          <p:nvCxnSpPr>
            <p:cNvPr id="3121" name="Google Shape;3121;p55"/>
            <p:cNvCxnSpPr>
              <a:stCxn id="3098" idx="1"/>
            </p:cNvCxnSpPr>
            <p:nvPr/>
          </p:nvCxnSpPr>
          <p:spPr>
            <a:xfrm flipH="1">
              <a:off x="4577825" y="1761375"/>
              <a:ext cx="1542900" cy="542700"/>
            </a:xfrm>
            <a:prstGeom prst="bentConnector3">
              <a:avLst>
                <a:gd name="adj1" fmla="val 100065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1"/>
              </a:outerShdw>
            </a:effectLst>
          </p:spPr>
        </p:cxnSp>
        <p:cxnSp>
          <p:nvCxnSpPr>
            <p:cNvPr id="3122" name="Google Shape;3122;p55"/>
            <p:cNvCxnSpPr/>
            <p:nvPr/>
          </p:nvCxnSpPr>
          <p:spPr>
            <a:xfrm flipH="1">
              <a:off x="1944300" y="3024775"/>
              <a:ext cx="1225200" cy="321300"/>
            </a:xfrm>
            <a:prstGeom prst="bentConnector2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123" name="Google Shape;3123;p55"/>
            <p:cNvCxnSpPr/>
            <p:nvPr/>
          </p:nvCxnSpPr>
          <p:spPr>
            <a:xfrm>
              <a:off x="5974500" y="3024775"/>
              <a:ext cx="1224900" cy="321300"/>
            </a:xfrm>
            <a:prstGeom prst="bentConnector2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2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532603" y="3941100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DRONE</a:t>
            </a:r>
            <a:endParaRPr dirty="0"/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767063" y="4531770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342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532603" y="3941100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</a:t>
            </a:r>
            <a:endParaRPr dirty="0"/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767063" y="4768837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7206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532603" y="4133011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APPLICATION GESTURE CONTROLL</a:t>
            </a:r>
            <a:endParaRPr sz="1600" dirty="0"/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767063" y="4768837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5227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567820"/>
            <a:ext cx="4910096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 smtClean="0">
                <a:solidFill>
                  <a:schemeClr val="bg1"/>
                </a:solidFill>
              </a:rPr>
              <a:t>PROJECT STATUS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299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104" y="1183448"/>
            <a:ext cx="5477791" cy="3366517"/>
          </a:xfrm>
        </p:spPr>
        <p:txBody>
          <a:bodyPr/>
          <a:lstStyle/>
          <a:p>
            <a:pPr marL="139700" indent="0" algn="l"/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THE 50% OUTPUT IS COMPLETED SUCESSFULLY</a:t>
            </a:r>
          </a:p>
          <a:p>
            <a:pPr marL="139700" indent="0" algn="l"/>
            <a:endParaRPr lang="en-US" sz="1200" dirty="0"/>
          </a:p>
          <a:p>
            <a:pPr marL="139700" indent="0" algn="l"/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THE ROVER DRONE IS COMPLETY IMPLIMENTED AND FULLFILLING ALL THE REQUIRMENTS</a:t>
            </a:r>
          </a:p>
        </p:txBody>
      </p:sp>
    </p:spTree>
    <p:extLst>
      <p:ext uri="{BB962C8B-B14F-4D97-AF65-F5344CB8AC3E}">
        <p14:creationId xmlns:p14="http://schemas.microsoft.com/office/powerpoint/2010/main" val="262042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04358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104" y="1183448"/>
            <a:ext cx="5477791" cy="3366517"/>
          </a:xfrm>
        </p:spPr>
        <p:txBody>
          <a:bodyPr/>
          <a:lstStyle/>
          <a:p>
            <a:pPr marL="139700" indent="0" algn="l"/>
            <a:endParaRPr lang="en-US" sz="1200" dirty="0"/>
          </a:p>
          <a:p>
            <a:pPr marL="139700" indent="0" algn="l"/>
            <a:endParaRPr lang="en-US" sz="12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 smtClean="0"/>
              <a:t>THE DRONE PROJECT EFFECTIVELY UTILIZES CPP CODIND SKILS AND ELECTRONIC KNOWLEDGE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39700" indent="0" algn="l"/>
            <a:endParaRPr lang="en-US" sz="12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 smtClean="0"/>
              <a:t>SIMPLE ARCHITECTURE AND EFFECTIVE USE OF RESOURSES MKES THE IMPLIMENTATION MORE FASTER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87920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40;p74"/>
          <p:cNvSpPr txBox="1">
            <a:spLocks noGrp="1"/>
          </p:cNvSpPr>
          <p:nvPr>
            <p:ph type="title"/>
          </p:nvPr>
        </p:nvSpPr>
        <p:spPr>
          <a:xfrm>
            <a:off x="2972151" y="1578580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2"/>
                </a:solidFill>
              </a:rPr>
              <a:t>THANKS!</a:t>
            </a:r>
            <a:endParaRPr sz="6000" dirty="0">
              <a:solidFill>
                <a:schemeClr val="tx2"/>
              </a:solidFill>
            </a:endParaRPr>
          </a:p>
        </p:txBody>
      </p:sp>
      <p:grpSp>
        <p:nvGrpSpPr>
          <p:cNvPr id="6" name="Google Shape;3450;p74"/>
          <p:cNvGrpSpPr/>
          <p:nvPr/>
        </p:nvGrpSpPr>
        <p:grpSpPr>
          <a:xfrm>
            <a:off x="3078501" y="2444315"/>
            <a:ext cx="3265800" cy="135300"/>
            <a:chOff x="2939100" y="1481620"/>
            <a:chExt cx="3265800" cy="135300"/>
          </a:xfrm>
        </p:grpSpPr>
        <p:cxnSp>
          <p:nvCxnSpPr>
            <p:cNvPr id="7" name="Google Shape;3451;p74"/>
            <p:cNvCxnSpPr>
              <a:stCxn id="8" idx="6"/>
              <a:endCxn id="9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8" name="Google Shape;3452;p74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53;p74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3454;p74"/>
            <p:cNvCxnSpPr>
              <a:stCxn id="8" idx="6"/>
              <a:endCxn id="9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11" name="Google Shape;3462;p74"/>
          <p:cNvSpPr txBox="1">
            <a:spLocks noGrp="1"/>
          </p:cNvSpPr>
          <p:nvPr>
            <p:ph type="subTitle" idx="1"/>
          </p:nvPr>
        </p:nvSpPr>
        <p:spPr>
          <a:xfrm>
            <a:off x="1703262" y="2755885"/>
            <a:ext cx="6164494" cy="57569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800" dirty="0"/>
              <a:t>Do you have any questions</a:t>
            </a:r>
            <a:r>
              <a:rPr lang="en" sz="2800" dirty="0" smtClean="0"/>
              <a:t>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9627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PART ONE</a:t>
            </a:r>
            <a:endParaRPr dirty="0"/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50% OUTCOME THE MOVING DRONE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55476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08341" y="2452697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863816" y="2452697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863816" y="1122385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08341" y="1122397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35803" y="19693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26217" y="2595597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MODULES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04105" y="2571161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859580" y="2571161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04105" y="1240849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859580" y="1240849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26217" y="1149061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IN" dirty="0"/>
              <a:t>THE INDRODUCTION</a:t>
            </a:r>
          </a:p>
          <a:p>
            <a:pPr marL="0" lvl="0" indent="0"/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785919" y="2609894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785919" y="1149061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IN" dirty="0"/>
              <a:t>THE PROPOSED SYSTEM</a:t>
            </a:r>
          </a:p>
        </p:txBody>
      </p:sp>
      <p:grpSp>
        <p:nvGrpSpPr>
          <p:cNvPr id="28" name="Google Shape;2666;p43"/>
          <p:cNvGrpSpPr/>
          <p:nvPr/>
        </p:nvGrpSpPr>
        <p:grpSpPr>
          <a:xfrm>
            <a:off x="942819" y="3783000"/>
            <a:ext cx="795537" cy="795537"/>
            <a:chOff x="851175" y="1582401"/>
            <a:chExt cx="964872" cy="964872"/>
          </a:xfrm>
        </p:grpSpPr>
        <p:sp>
          <p:nvSpPr>
            <p:cNvPr id="29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681;p43"/>
          <p:cNvSpPr txBox="1">
            <a:spLocks/>
          </p:cNvSpPr>
          <p:nvPr/>
        </p:nvSpPr>
        <p:spPr>
          <a:xfrm>
            <a:off x="999878" y="3901461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grpSp>
        <p:nvGrpSpPr>
          <p:cNvPr id="32" name="Google Shape;2666;p43"/>
          <p:cNvGrpSpPr/>
          <p:nvPr/>
        </p:nvGrpSpPr>
        <p:grpSpPr>
          <a:xfrm>
            <a:off x="4863816" y="3783000"/>
            <a:ext cx="795537" cy="795537"/>
            <a:chOff x="851175" y="1582401"/>
            <a:chExt cx="964872" cy="964872"/>
          </a:xfrm>
        </p:grpSpPr>
        <p:sp>
          <p:nvSpPr>
            <p:cNvPr id="33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681;p43"/>
          <p:cNvSpPr txBox="1">
            <a:spLocks/>
          </p:cNvSpPr>
          <p:nvPr/>
        </p:nvSpPr>
        <p:spPr>
          <a:xfrm>
            <a:off x="4859580" y="3901464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" dirty="0" smtClean="0"/>
              <a:t>06</a:t>
            </a:r>
            <a:endParaRPr lang="en" dirty="0"/>
          </a:p>
        </p:txBody>
      </p:sp>
      <p:sp>
        <p:nvSpPr>
          <p:cNvPr id="37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26217" y="3867165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 smtClean="0">
                <a:solidFill>
                  <a:schemeClr val="bg1"/>
                </a:solidFill>
              </a:rPr>
              <a:t>PROJECT</a:t>
            </a:r>
          </a:p>
          <a:p>
            <a:pPr marL="0" lvl="0" indent="0"/>
            <a:r>
              <a:rPr lang="en-US" dirty="0" smtClean="0">
                <a:solidFill>
                  <a:schemeClr val="bg1"/>
                </a:solidFill>
              </a:rPr>
              <a:t>STATUS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5785919" y="3920427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 smtClean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 smtClean="0"/>
              <a:t>THE INDRODUCTION</a:t>
            </a:r>
            <a:endParaRPr sz="2800"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1877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4510" y="1184617"/>
            <a:ext cx="5974327" cy="695400"/>
          </a:xfrm>
        </p:spPr>
        <p:txBody>
          <a:bodyPr anchor="t"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400" dirty="0" smtClean="0"/>
              <a:t>As Per Shown In Datagram Our Team Desided To Partition The Project.</a:t>
            </a:r>
          </a:p>
          <a:p>
            <a:pPr marL="139700" indent="0" algn="l"/>
            <a:r>
              <a:rPr lang="en-US" sz="1400" dirty="0" smtClean="0"/>
              <a:t> 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400" dirty="0" smtClean="0"/>
              <a:t>The First Review Contain The 50 % Outcome Which Include A Rover Drone Controlled By A Smartphone Application.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400" dirty="0" smtClean="0"/>
              <a:t>The Rover Drone Is Contain </a:t>
            </a:r>
            <a:r>
              <a:rPr lang="en-IN" sz="1400" dirty="0" smtClean="0"/>
              <a:t>Motor&amp; Wheels,</a:t>
            </a:r>
            <a:r>
              <a:rPr lang="en-US" sz="1400" dirty="0" smtClean="0"/>
              <a:t>micro Controller</a:t>
            </a:r>
            <a:r>
              <a:rPr lang="en-IN" sz="1400" dirty="0" smtClean="0"/>
              <a:t>,motor Controling Unit ,Recever And Transmitter,powe Unit,application&amp;smart Phone .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1400" dirty="0" smtClean="0"/>
              <a:t>The Implimentation Of This Rover Drone Was Very Economical And Simple In Nature.</a:t>
            </a:r>
            <a:endParaRPr lang="en-IN" sz="1400" dirty="0" smtClean="0"/>
          </a:p>
          <a:p>
            <a:pPr marL="482600" indent="-342900" algn="l">
              <a:buFont typeface="+mj-lt"/>
              <a:buAutoNum type="arabicPeriod"/>
            </a:pPr>
            <a:endParaRPr lang="en-US" sz="1400" dirty="0" smtClean="0"/>
          </a:p>
          <a:p>
            <a:pPr marL="482600" indent="-342900" algn="l">
              <a:buFont typeface="+mj-lt"/>
              <a:buAutoNum type="arabicPeriod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314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THE PROPOSED SYSTEM</a:t>
            </a:r>
            <a:endParaRPr sz="2800"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589" y="620654"/>
            <a:ext cx="4730400" cy="681000"/>
          </a:xfrm>
        </p:spPr>
        <p:txBody>
          <a:bodyPr/>
          <a:lstStyle/>
          <a:p>
            <a:r>
              <a:rPr lang="en" sz="2400" dirty="0"/>
              <a:t>THE </a:t>
            </a:r>
            <a:r>
              <a:rPr lang="en" sz="2000" dirty="0">
                <a:solidFill>
                  <a:schemeClr val="tx2"/>
                </a:solidFill>
              </a:rPr>
              <a:t>PROPOSED SYSTEM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438" y="1555960"/>
            <a:ext cx="3663708" cy="2542703"/>
          </a:xfrm>
        </p:spPr>
        <p:txBody>
          <a:bodyPr/>
          <a:lstStyle/>
          <a:p>
            <a:pPr marL="139700" indent="0" algn="l"/>
            <a:r>
              <a:rPr lang="en-IN" sz="1600" dirty="0" smtClean="0"/>
              <a:t>1.Motor&amp; Wheels.</a:t>
            </a:r>
          </a:p>
          <a:p>
            <a:pPr marL="139700" indent="0" algn="l"/>
            <a:endParaRPr lang="en-IN" sz="1600" dirty="0" smtClean="0"/>
          </a:p>
          <a:p>
            <a:pPr marL="139700" indent="0" algn="l"/>
            <a:r>
              <a:rPr lang="en-US" sz="1600" dirty="0" smtClean="0"/>
              <a:t>2.Micro Controller</a:t>
            </a:r>
          </a:p>
          <a:p>
            <a:pPr marL="139700" indent="0" algn="l"/>
            <a:endParaRPr lang="en-IN" sz="1600" dirty="0" smtClean="0"/>
          </a:p>
          <a:p>
            <a:pPr marL="139700" indent="0" algn="l"/>
            <a:r>
              <a:rPr lang="en-IN" sz="1600" dirty="0" smtClean="0"/>
              <a:t>3. Motor Controling Unit </a:t>
            </a:r>
          </a:p>
          <a:p>
            <a:pPr marL="139700" indent="0" algn="l"/>
            <a:endParaRPr lang="en-IN" sz="1600" dirty="0" smtClean="0"/>
          </a:p>
          <a:p>
            <a:pPr marL="139700" indent="0" algn="l"/>
            <a:r>
              <a:rPr lang="en-IN" sz="1600" dirty="0" smtClean="0"/>
              <a:t>4. Recever And Transmitter</a:t>
            </a:r>
          </a:p>
          <a:p>
            <a:pPr marL="139700" indent="0" algn="l"/>
            <a:endParaRPr lang="en-IN" sz="1600" dirty="0" smtClean="0"/>
          </a:p>
          <a:p>
            <a:pPr marL="139700" indent="0" algn="l"/>
            <a:r>
              <a:rPr lang="en-IN" sz="1600" dirty="0" smtClean="0"/>
              <a:t>5.Powe Unit</a:t>
            </a:r>
          </a:p>
          <a:p>
            <a:pPr marL="139700" indent="0" algn="l"/>
            <a:endParaRPr lang="en-IN" sz="1600" dirty="0" smtClean="0"/>
          </a:p>
          <a:p>
            <a:pPr marL="139700" indent="0" algn="l"/>
            <a:r>
              <a:rPr lang="en-IN" sz="1600" dirty="0" smtClean="0"/>
              <a:t>6.Application&amp;smart Phone </a:t>
            </a:r>
          </a:p>
          <a:p>
            <a:pPr marL="139700" indent="0"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9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623</Words>
  <Application>Microsoft Office PowerPoint</Application>
  <PresentationFormat>On-screen Show (16:9)</PresentationFormat>
  <Paragraphs>153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Play</vt:lpstr>
      <vt:lpstr>Arial</vt:lpstr>
      <vt:lpstr>Source Sans Pro</vt:lpstr>
      <vt:lpstr>Computer Science &amp; Mathematics Major For College: Computer Science &amp; Programming by Slidesgo</vt:lpstr>
      <vt:lpstr>Weapon Detection using   Artificial Intelligence and Deep Learning for Security Applications Levels</vt:lpstr>
      <vt:lpstr>About us!</vt:lpstr>
      <vt:lpstr>PROJECT PRESENTATION</vt:lpstr>
      <vt:lpstr>PART ONE</vt:lpstr>
      <vt:lpstr>TABLE OF CONTENTS</vt:lpstr>
      <vt:lpstr>THE INDRODUCTION</vt:lpstr>
      <vt:lpstr>PowerPoint Presentation</vt:lpstr>
      <vt:lpstr>THE PROPOSED SYSTEM</vt:lpstr>
      <vt:lpstr>THE PROPOSED SYSTEM</vt:lpstr>
      <vt:lpstr>CBASIC DIAGRAM</vt:lpstr>
      <vt:lpstr>MODULES USED</vt:lpstr>
      <vt:lpstr>MODULES USED</vt:lpstr>
      <vt:lpstr>PowerPoint Presentation</vt:lpstr>
      <vt:lpstr>Acrylic Sheets</vt:lpstr>
      <vt:lpstr>3d printed wheels</vt:lpstr>
      <vt:lpstr>Gear motor</vt:lpstr>
      <vt:lpstr>L298n motor driver</vt:lpstr>
      <vt:lpstr>Aurdino board</vt:lpstr>
      <vt:lpstr>Componets in aurdino board</vt:lpstr>
      <vt:lpstr>Pin diagram in aurdino board</vt:lpstr>
      <vt:lpstr>Arduino Software (IDE)</vt:lpstr>
      <vt:lpstr>Aurdino program</vt:lpstr>
      <vt:lpstr>Hc05 blue thooth module</vt:lpstr>
      <vt:lpstr>LED  lights</vt:lpstr>
      <vt:lpstr>Li Ion Battary And Bms Circuit</vt:lpstr>
      <vt:lpstr>li ion battery bms 12v circuit</vt:lpstr>
      <vt:lpstr>The rover controlling app Project Rower Rc</vt:lpstr>
      <vt:lpstr>THE DRONE SCHEMATIC DIAGRAM</vt:lpstr>
      <vt:lpstr>RESULT</vt:lpstr>
      <vt:lpstr>THE DRONE</vt:lpstr>
      <vt:lpstr>APPLICATION</vt:lpstr>
      <vt:lpstr>APPLICATION GESTURE CONTROLL</vt:lpstr>
      <vt:lpstr>PROJECT STATUS </vt:lpstr>
      <vt:lpstr>PowerPoint Presentation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COMPUTER SCIENCE &amp; PROGRAMMING</dc:title>
  <dc:creator>aju</dc:creator>
  <cp:lastModifiedBy>aju</cp:lastModifiedBy>
  <cp:revision>32</cp:revision>
  <dcterms:modified xsi:type="dcterms:W3CDTF">2022-07-12T15:58:04Z</dcterms:modified>
</cp:coreProperties>
</file>